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3" r:id="rId3"/>
    <p:sldId id="278" r:id="rId4"/>
    <p:sldId id="279" r:id="rId5"/>
    <p:sldId id="274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70" r:id="rId14"/>
    <p:sldId id="287" r:id="rId15"/>
    <p:sldId id="288" r:id="rId16"/>
    <p:sldId id="289" r:id="rId17"/>
    <p:sldId id="262" r:id="rId18"/>
    <p:sldId id="263" r:id="rId19"/>
    <p:sldId id="264" r:id="rId20"/>
    <p:sldId id="265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15262-22F9-4741-BC32-86BC9A0AB7C4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21826-3045-43B8-B47B-2D16AC7E4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37BD14A-0C0A-44AC-8B30-7E23086A8E64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eSVMG4GkeQ&amp;list=PLsESFdFE0hqR69OtqaxS33I2itiK7QVYq&amp;index=1" TargetMode="External"/><Relationship Id="rId2" Type="http://schemas.openxmlformats.org/officeDocument/2006/relationships/hyperlink" Target="https://www.youtube.com/watch?v=AWpsOqh8q0M&amp;index=2&amp;list=PLsESFdFE0hqR69OtqaxS33I2itiK7QVYq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forms/ptRmMWG3bVLdUksI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GuqB1BQVr4" TargetMode="External"/><Relationship Id="rId2" Type="http://schemas.openxmlformats.org/officeDocument/2006/relationships/hyperlink" Target="https://www.youtube.com/watch?v=9rlNpWYQun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bvAlSwC8V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08520" y="2564904"/>
            <a:ext cx="9144000" cy="1447800"/>
          </a:xfrm>
        </p:spPr>
        <p:txBody>
          <a:bodyPr/>
          <a:lstStyle/>
          <a:p>
            <a:r>
              <a:rPr lang="en-GB" sz="7200" dirty="0" smtClean="0"/>
              <a:t>Three moods of language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8823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45" y="2332978"/>
            <a:ext cx="8229600" cy="532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We ate the cookies.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3270" y="3277033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Eat the cookies!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4670" y="4221088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The chef suggests that we eat the cookies.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6945" y="476672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5400" b="1" i="1" dirty="0" smtClean="0">
                <a:solidFill>
                  <a:srgbClr val="FFC000"/>
                </a:solidFill>
              </a:rPr>
              <a:t>What’s the difference?</a:t>
            </a:r>
            <a:endParaRPr lang="en-US" sz="5400" b="1" i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8944" y="247570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INDICATIVE!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342186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IMPERATIVE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494867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SUBJUNCTIVE!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70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Hagan </a:t>
            </a:r>
            <a:r>
              <a:rPr lang="en-US" dirty="0" err="1" smtClean="0"/>
              <a:t>Ahora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In your </a:t>
            </a:r>
            <a:r>
              <a:rPr lang="en-US" sz="3600" u="sng" dirty="0" smtClean="0"/>
              <a:t>own words</a:t>
            </a:r>
            <a:r>
              <a:rPr lang="en-US" sz="3600" dirty="0" smtClean="0"/>
              <a:t>, describe the three moods of language.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4471" y="0"/>
            <a:ext cx="8229600" cy="1600200"/>
          </a:xfrm>
        </p:spPr>
        <p:txBody>
          <a:bodyPr/>
          <a:lstStyle/>
          <a:p>
            <a:r>
              <a:rPr lang="en-US" sz="4000" u="sng" dirty="0" smtClean="0">
                <a:effectLst/>
                <a:latin typeface="+mj-lt"/>
                <a:hlinkClick r:id="rId2"/>
              </a:rPr>
              <a:t>If I were a boy</a:t>
            </a:r>
            <a:endParaRPr lang="en-US" sz="4000" u="sng" dirty="0"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2060848"/>
            <a:ext cx="1742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hlinkClick r:id="rId3"/>
              </a:rPr>
              <a:t>TED Talk</a:t>
            </a:r>
            <a:endParaRPr lang="en-US" sz="3200" dirty="0">
              <a:solidFill>
                <a:prstClr val="black">
                  <a:lumMod val="50000"/>
                  <a:lumOff val="50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56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600200"/>
          </a:xfrm>
        </p:spPr>
        <p:txBody>
          <a:bodyPr/>
          <a:lstStyle/>
          <a:p>
            <a:r>
              <a:rPr lang="en-US" dirty="0" smtClean="0"/>
              <a:t>Do you know the subjunctive tense in  English?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569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Take the quiz!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goo.gl/forms/ptRmMWG3bVLdUksI2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ok if you don’t!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.....neither does Gwen!</a:t>
            </a:r>
            <a:r>
              <a:rPr lang="en-US" dirty="0" smtClean="0"/>
              <a:t> (:35)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or Justin!</a:t>
            </a:r>
            <a:r>
              <a:rPr lang="en-US" dirty="0" smtClean="0"/>
              <a:t> (1:00)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So don't </a:t>
            </a:r>
            <a:r>
              <a:rPr lang="en-US" dirty="0">
                <a:hlinkClick r:id="rId4"/>
              </a:rPr>
              <a:t>worry</a:t>
            </a:r>
            <a:r>
              <a:rPr lang="en-US" dirty="0" smtClean="0">
                <a:hlinkClick r:id="rId4"/>
              </a:rPr>
              <a:t>!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600200"/>
          </a:xfrm>
        </p:spPr>
        <p:txBody>
          <a:bodyPr/>
          <a:lstStyle/>
          <a:p>
            <a:r>
              <a:rPr lang="en-US" sz="3600" b="1" dirty="0"/>
              <a:t>So why don’t we (as English speakers) know how to use the </a:t>
            </a:r>
            <a:r>
              <a:rPr lang="en-US" sz="3600" b="1" dirty="0" smtClean="0"/>
              <a:t>English subjunctive </a:t>
            </a:r>
            <a:r>
              <a:rPr lang="en-US" sz="3600" b="1" dirty="0"/>
              <a:t>correctly?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750" y="232398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subjunctive </a:t>
            </a:r>
            <a:r>
              <a:rPr lang="en-US" sz="2000" dirty="0"/>
              <a:t>form of a verb often looks identical to the indicative form, and </a:t>
            </a:r>
            <a:r>
              <a:rPr lang="en-US" sz="2000" dirty="0" smtClean="0"/>
              <a:t>therefore subjunctives </a:t>
            </a:r>
            <a:r>
              <a:rPr lang="en-US" sz="2000" dirty="0"/>
              <a:t>are not a very visible grammatical feature of English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For most verbs, the only distinct subjunctive form is found in the third person singular of the present tense, where the subjunctive lacks the -s </a:t>
            </a:r>
            <a:r>
              <a:rPr lang="en-US" sz="2000" dirty="0" smtClean="0"/>
              <a:t>ending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b="1" dirty="0" smtClean="0"/>
              <a:t>She </a:t>
            </a:r>
            <a:r>
              <a:rPr lang="en-US" sz="2000" b="1" dirty="0"/>
              <a:t>suggests that he speak </a:t>
            </a:r>
            <a:r>
              <a:rPr lang="en-US" sz="2000" b="1" dirty="0" smtClean="0"/>
              <a:t>English</a:t>
            </a:r>
          </a:p>
          <a:p>
            <a:pPr marL="0" indent="0" algn="ctr">
              <a:buNone/>
            </a:pPr>
            <a:r>
              <a:rPr lang="en-US" sz="2000" dirty="0" smtClean="0"/>
              <a:t>VS. </a:t>
            </a:r>
          </a:p>
          <a:p>
            <a:pPr marL="0" indent="0" algn="ctr">
              <a:buNone/>
            </a:pPr>
            <a:r>
              <a:rPr lang="en-US" sz="2000" b="1" dirty="0" smtClean="0"/>
              <a:t>He </a:t>
            </a:r>
            <a:r>
              <a:rPr lang="en-US" sz="2000" b="1" dirty="0"/>
              <a:t>speaks English.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SMARTInkShape-5"/>
          <p:cNvSpPr/>
          <p:nvPr>
            <p:custDataLst>
              <p:tags r:id="rId1"/>
            </p:custDataLst>
          </p:nvPr>
        </p:nvSpPr>
        <p:spPr>
          <a:xfrm>
            <a:off x="4914903" y="4467957"/>
            <a:ext cx="864217" cy="604094"/>
          </a:xfrm>
          <a:custGeom>
            <a:avLst/>
            <a:gdLst/>
            <a:ahLst/>
            <a:cxnLst/>
            <a:rect l="0" t="0" r="0" b="0"/>
            <a:pathLst>
              <a:path w="864217" h="604094">
                <a:moveTo>
                  <a:pt x="650077" y="118331"/>
                </a:moveTo>
                <a:lnTo>
                  <a:pt x="650077" y="118331"/>
                </a:lnTo>
                <a:lnTo>
                  <a:pt x="625701" y="97745"/>
                </a:lnTo>
                <a:lnTo>
                  <a:pt x="590425" y="83037"/>
                </a:lnTo>
                <a:lnTo>
                  <a:pt x="563611" y="75594"/>
                </a:lnTo>
                <a:lnTo>
                  <a:pt x="535558" y="70478"/>
                </a:lnTo>
                <a:lnTo>
                  <a:pt x="505220" y="68750"/>
                </a:lnTo>
                <a:lnTo>
                  <a:pt x="477600" y="68451"/>
                </a:lnTo>
                <a:lnTo>
                  <a:pt x="448073" y="72154"/>
                </a:lnTo>
                <a:lnTo>
                  <a:pt x="415424" y="74486"/>
                </a:lnTo>
                <a:lnTo>
                  <a:pt x="388199" y="78969"/>
                </a:lnTo>
                <a:lnTo>
                  <a:pt x="361259" y="81532"/>
                </a:lnTo>
                <a:lnTo>
                  <a:pt x="329376" y="86084"/>
                </a:lnTo>
                <a:lnTo>
                  <a:pt x="294453" y="94733"/>
                </a:lnTo>
                <a:lnTo>
                  <a:pt x="262508" y="104086"/>
                </a:lnTo>
                <a:lnTo>
                  <a:pt x="229651" y="113577"/>
                </a:lnTo>
                <a:lnTo>
                  <a:pt x="200230" y="128004"/>
                </a:lnTo>
                <a:lnTo>
                  <a:pt x="171488" y="141438"/>
                </a:lnTo>
                <a:lnTo>
                  <a:pt x="142880" y="159143"/>
                </a:lnTo>
                <a:lnTo>
                  <a:pt x="109271" y="182668"/>
                </a:lnTo>
                <a:lnTo>
                  <a:pt x="77917" y="206443"/>
                </a:lnTo>
                <a:lnTo>
                  <a:pt x="51989" y="227604"/>
                </a:lnTo>
                <a:lnTo>
                  <a:pt x="23720" y="262881"/>
                </a:lnTo>
                <a:lnTo>
                  <a:pt x="7342" y="296444"/>
                </a:lnTo>
                <a:lnTo>
                  <a:pt x="2174" y="308953"/>
                </a:lnTo>
                <a:lnTo>
                  <a:pt x="14" y="340818"/>
                </a:lnTo>
                <a:lnTo>
                  <a:pt x="0" y="357100"/>
                </a:lnTo>
                <a:lnTo>
                  <a:pt x="12299" y="389618"/>
                </a:lnTo>
                <a:lnTo>
                  <a:pt x="14686" y="406104"/>
                </a:lnTo>
                <a:lnTo>
                  <a:pt x="34389" y="438777"/>
                </a:lnTo>
                <a:lnTo>
                  <a:pt x="52357" y="462683"/>
                </a:lnTo>
                <a:lnTo>
                  <a:pt x="74831" y="488123"/>
                </a:lnTo>
                <a:lnTo>
                  <a:pt x="76080" y="491065"/>
                </a:lnTo>
                <a:lnTo>
                  <a:pt x="77707" y="493025"/>
                </a:lnTo>
                <a:lnTo>
                  <a:pt x="90617" y="501515"/>
                </a:lnTo>
                <a:lnTo>
                  <a:pt x="125634" y="520086"/>
                </a:lnTo>
                <a:lnTo>
                  <a:pt x="153478" y="530462"/>
                </a:lnTo>
                <a:lnTo>
                  <a:pt x="160286" y="532481"/>
                </a:lnTo>
                <a:lnTo>
                  <a:pt x="185885" y="543973"/>
                </a:lnTo>
                <a:lnTo>
                  <a:pt x="196275" y="546866"/>
                </a:lnTo>
                <a:lnTo>
                  <a:pt x="229771" y="561377"/>
                </a:lnTo>
                <a:lnTo>
                  <a:pt x="259561" y="568258"/>
                </a:lnTo>
                <a:lnTo>
                  <a:pt x="281986" y="575975"/>
                </a:lnTo>
                <a:lnTo>
                  <a:pt x="288838" y="579697"/>
                </a:lnTo>
                <a:lnTo>
                  <a:pt x="318379" y="589079"/>
                </a:lnTo>
                <a:lnTo>
                  <a:pt x="350409" y="595940"/>
                </a:lnTo>
                <a:lnTo>
                  <a:pt x="384985" y="603023"/>
                </a:lnTo>
                <a:lnTo>
                  <a:pt x="417290" y="603963"/>
                </a:lnTo>
                <a:lnTo>
                  <a:pt x="450548" y="604093"/>
                </a:lnTo>
                <a:lnTo>
                  <a:pt x="469022" y="603309"/>
                </a:lnTo>
                <a:lnTo>
                  <a:pt x="498422" y="594163"/>
                </a:lnTo>
                <a:lnTo>
                  <a:pt x="533221" y="584973"/>
                </a:lnTo>
                <a:lnTo>
                  <a:pt x="567368" y="573138"/>
                </a:lnTo>
                <a:lnTo>
                  <a:pt x="600469" y="561241"/>
                </a:lnTo>
                <a:lnTo>
                  <a:pt x="635843" y="548543"/>
                </a:lnTo>
                <a:lnTo>
                  <a:pt x="671516" y="531280"/>
                </a:lnTo>
                <a:lnTo>
                  <a:pt x="704202" y="515254"/>
                </a:lnTo>
                <a:lnTo>
                  <a:pt x="739093" y="488272"/>
                </a:lnTo>
                <a:lnTo>
                  <a:pt x="773300" y="458979"/>
                </a:lnTo>
                <a:lnTo>
                  <a:pt x="785013" y="445942"/>
                </a:lnTo>
                <a:lnTo>
                  <a:pt x="805165" y="413018"/>
                </a:lnTo>
                <a:lnTo>
                  <a:pt x="825586" y="379237"/>
                </a:lnTo>
                <a:lnTo>
                  <a:pt x="840517" y="345106"/>
                </a:lnTo>
                <a:lnTo>
                  <a:pt x="848684" y="312510"/>
                </a:lnTo>
                <a:lnTo>
                  <a:pt x="857688" y="279750"/>
                </a:lnTo>
                <a:lnTo>
                  <a:pt x="863508" y="248566"/>
                </a:lnTo>
                <a:lnTo>
                  <a:pt x="864216" y="215523"/>
                </a:lnTo>
                <a:lnTo>
                  <a:pt x="863520" y="204390"/>
                </a:lnTo>
                <a:lnTo>
                  <a:pt x="858230" y="184265"/>
                </a:lnTo>
                <a:lnTo>
                  <a:pt x="856648" y="166603"/>
                </a:lnTo>
                <a:lnTo>
                  <a:pt x="845079" y="134030"/>
                </a:lnTo>
                <a:lnTo>
                  <a:pt x="834311" y="100659"/>
                </a:lnTo>
                <a:lnTo>
                  <a:pt x="829591" y="89045"/>
                </a:lnTo>
                <a:lnTo>
                  <a:pt x="809116" y="63782"/>
                </a:lnTo>
                <a:lnTo>
                  <a:pt x="774852" y="35006"/>
                </a:lnTo>
                <a:lnTo>
                  <a:pt x="759897" y="24497"/>
                </a:lnTo>
                <a:lnTo>
                  <a:pt x="730009" y="13835"/>
                </a:lnTo>
                <a:lnTo>
                  <a:pt x="696911" y="5478"/>
                </a:lnTo>
                <a:lnTo>
                  <a:pt x="667485" y="2105"/>
                </a:lnTo>
                <a:lnTo>
                  <a:pt x="652259" y="0"/>
                </a:lnTo>
                <a:lnTo>
                  <a:pt x="614360" y="403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6"/>
          <p:cNvSpPr/>
          <p:nvPr>
            <p:custDataLst>
              <p:tags r:id="rId2"/>
            </p:custDataLst>
          </p:nvPr>
        </p:nvSpPr>
        <p:spPr>
          <a:xfrm>
            <a:off x="3821965" y="5254942"/>
            <a:ext cx="977252" cy="702945"/>
          </a:xfrm>
          <a:custGeom>
            <a:avLst/>
            <a:gdLst/>
            <a:ahLst/>
            <a:cxnLst/>
            <a:rect l="0" t="0" r="0" b="0"/>
            <a:pathLst>
              <a:path w="977252" h="702945">
                <a:moveTo>
                  <a:pt x="857191" y="67153"/>
                </a:moveTo>
                <a:lnTo>
                  <a:pt x="857191" y="67153"/>
                </a:lnTo>
                <a:lnTo>
                  <a:pt x="853399" y="67153"/>
                </a:lnTo>
                <a:lnTo>
                  <a:pt x="849420" y="65035"/>
                </a:lnTo>
                <a:lnTo>
                  <a:pt x="814127" y="45665"/>
                </a:lnTo>
                <a:lnTo>
                  <a:pt x="783620" y="31428"/>
                </a:lnTo>
                <a:lnTo>
                  <a:pt x="763690" y="26405"/>
                </a:lnTo>
                <a:lnTo>
                  <a:pt x="731830" y="24707"/>
                </a:lnTo>
                <a:lnTo>
                  <a:pt x="698964" y="24344"/>
                </a:lnTo>
                <a:lnTo>
                  <a:pt x="678282" y="26422"/>
                </a:lnTo>
                <a:lnTo>
                  <a:pt x="643478" y="30993"/>
                </a:lnTo>
                <a:lnTo>
                  <a:pt x="616363" y="31346"/>
                </a:lnTo>
                <a:lnTo>
                  <a:pt x="582020" y="36326"/>
                </a:lnTo>
                <a:lnTo>
                  <a:pt x="549836" y="40250"/>
                </a:lnTo>
                <a:lnTo>
                  <a:pt x="520590" y="46216"/>
                </a:lnTo>
                <a:lnTo>
                  <a:pt x="490514" y="52782"/>
                </a:lnTo>
                <a:lnTo>
                  <a:pt x="459588" y="60462"/>
                </a:lnTo>
                <a:lnTo>
                  <a:pt x="427174" y="67286"/>
                </a:lnTo>
                <a:lnTo>
                  <a:pt x="394552" y="74336"/>
                </a:lnTo>
                <a:lnTo>
                  <a:pt x="358877" y="83829"/>
                </a:lnTo>
                <a:lnTo>
                  <a:pt x="324363" y="98109"/>
                </a:lnTo>
                <a:lnTo>
                  <a:pt x="289116" y="112396"/>
                </a:lnTo>
                <a:lnTo>
                  <a:pt x="259410" y="122714"/>
                </a:lnTo>
                <a:lnTo>
                  <a:pt x="223954" y="139978"/>
                </a:lnTo>
                <a:lnTo>
                  <a:pt x="192534" y="156003"/>
                </a:lnTo>
                <a:lnTo>
                  <a:pt x="158693" y="174455"/>
                </a:lnTo>
                <a:lnTo>
                  <a:pt x="145110" y="183899"/>
                </a:lnTo>
                <a:lnTo>
                  <a:pt x="115700" y="211446"/>
                </a:lnTo>
                <a:lnTo>
                  <a:pt x="82948" y="238161"/>
                </a:lnTo>
                <a:lnTo>
                  <a:pt x="58852" y="270203"/>
                </a:lnTo>
                <a:lnTo>
                  <a:pt x="44328" y="290852"/>
                </a:lnTo>
                <a:lnTo>
                  <a:pt x="30305" y="320507"/>
                </a:lnTo>
                <a:lnTo>
                  <a:pt x="12867" y="355593"/>
                </a:lnTo>
                <a:lnTo>
                  <a:pt x="2192" y="390396"/>
                </a:lnTo>
                <a:lnTo>
                  <a:pt x="386" y="419398"/>
                </a:lnTo>
                <a:lnTo>
                  <a:pt x="0" y="450216"/>
                </a:lnTo>
                <a:lnTo>
                  <a:pt x="743" y="483367"/>
                </a:lnTo>
                <a:lnTo>
                  <a:pt x="9886" y="513663"/>
                </a:lnTo>
                <a:lnTo>
                  <a:pt x="29199" y="546257"/>
                </a:lnTo>
                <a:lnTo>
                  <a:pt x="55743" y="579724"/>
                </a:lnTo>
                <a:lnTo>
                  <a:pt x="70888" y="597358"/>
                </a:lnTo>
                <a:lnTo>
                  <a:pt x="73433" y="601597"/>
                </a:lnTo>
                <a:lnTo>
                  <a:pt x="106471" y="625426"/>
                </a:lnTo>
                <a:lnTo>
                  <a:pt x="135520" y="641713"/>
                </a:lnTo>
                <a:lnTo>
                  <a:pt x="167598" y="658101"/>
                </a:lnTo>
                <a:lnTo>
                  <a:pt x="199614" y="670935"/>
                </a:lnTo>
                <a:lnTo>
                  <a:pt x="233385" y="681503"/>
                </a:lnTo>
                <a:lnTo>
                  <a:pt x="265393" y="688038"/>
                </a:lnTo>
                <a:lnTo>
                  <a:pt x="295376" y="693943"/>
                </a:lnTo>
                <a:lnTo>
                  <a:pt x="321634" y="699926"/>
                </a:lnTo>
                <a:lnTo>
                  <a:pt x="352256" y="702051"/>
                </a:lnTo>
                <a:lnTo>
                  <a:pt x="378704" y="702680"/>
                </a:lnTo>
                <a:lnTo>
                  <a:pt x="408589" y="702867"/>
                </a:lnTo>
                <a:lnTo>
                  <a:pt x="443202" y="702935"/>
                </a:lnTo>
                <a:lnTo>
                  <a:pt x="471973" y="702942"/>
                </a:lnTo>
                <a:lnTo>
                  <a:pt x="505633" y="702944"/>
                </a:lnTo>
                <a:lnTo>
                  <a:pt x="533157" y="699153"/>
                </a:lnTo>
                <a:lnTo>
                  <a:pt x="568700" y="690759"/>
                </a:lnTo>
                <a:lnTo>
                  <a:pt x="599475" y="681459"/>
                </a:lnTo>
                <a:lnTo>
                  <a:pt x="625521" y="670121"/>
                </a:lnTo>
                <a:lnTo>
                  <a:pt x="658500" y="648748"/>
                </a:lnTo>
                <a:lnTo>
                  <a:pt x="693061" y="630093"/>
                </a:lnTo>
                <a:lnTo>
                  <a:pt x="723717" y="607509"/>
                </a:lnTo>
                <a:lnTo>
                  <a:pt x="748364" y="586492"/>
                </a:lnTo>
                <a:lnTo>
                  <a:pt x="778537" y="558346"/>
                </a:lnTo>
                <a:lnTo>
                  <a:pt x="808273" y="530171"/>
                </a:lnTo>
                <a:lnTo>
                  <a:pt x="840200" y="494668"/>
                </a:lnTo>
                <a:lnTo>
                  <a:pt x="869069" y="462760"/>
                </a:lnTo>
                <a:lnTo>
                  <a:pt x="892906" y="430898"/>
                </a:lnTo>
                <a:lnTo>
                  <a:pt x="915928" y="395688"/>
                </a:lnTo>
                <a:lnTo>
                  <a:pt x="934384" y="360035"/>
                </a:lnTo>
                <a:lnTo>
                  <a:pt x="951765" y="327234"/>
                </a:lnTo>
                <a:lnTo>
                  <a:pt x="962656" y="295503"/>
                </a:lnTo>
                <a:lnTo>
                  <a:pt x="973963" y="260000"/>
                </a:lnTo>
                <a:lnTo>
                  <a:pt x="977251" y="238592"/>
                </a:lnTo>
                <a:lnTo>
                  <a:pt x="974433" y="209583"/>
                </a:lnTo>
                <a:lnTo>
                  <a:pt x="971279" y="175632"/>
                </a:lnTo>
                <a:lnTo>
                  <a:pt x="964373" y="151681"/>
                </a:lnTo>
                <a:lnTo>
                  <a:pt x="948745" y="122538"/>
                </a:lnTo>
                <a:lnTo>
                  <a:pt x="924606" y="93026"/>
                </a:lnTo>
                <a:lnTo>
                  <a:pt x="891881" y="59946"/>
                </a:lnTo>
                <a:lnTo>
                  <a:pt x="856370" y="35668"/>
                </a:lnTo>
                <a:lnTo>
                  <a:pt x="821364" y="16106"/>
                </a:lnTo>
                <a:lnTo>
                  <a:pt x="789701" y="5504"/>
                </a:lnTo>
                <a:lnTo>
                  <a:pt x="763431" y="595"/>
                </a:lnTo>
                <a:lnTo>
                  <a:pt x="733234" y="0"/>
                </a:lnTo>
                <a:lnTo>
                  <a:pt x="702881" y="2382"/>
                </a:lnTo>
                <a:lnTo>
                  <a:pt x="650023" y="1000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9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compare to the Spanish subjunctive?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English subjunctive is far </a:t>
            </a:r>
            <a:r>
              <a:rPr lang="en-US" dirty="0"/>
              <a:t>less common than in Spanish, and more associated with formal speech and </a:t>
            </a:r>
            <a:r>
              <a:rPr lang="en-US" dirty="0" smtClean="0"/>
              <a:t>writing.</a:t>
            </a:r>
          </a:p>
          <a:p>
            <a:r>
              <a:rPr lang="en-US" dirty="0" smtClean="0"/>
              <a:t>English </a:t>
            </a:r>
            <a:r>
              <a:rPr lang="en-US" dirty="0"/>
              <a:t>has developed certain alternative constructions that allow one to circumvent the use of a designated subjunctive verb form.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GB" dirty="0" smtClean="0"/>
              <a:t>Which is written in the subjunctive?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2664296"/>
          </a:xfrm>
        </p:spPr>
        <p:txBody>
          <a:bodyPr>
            <a:normAutofit/>
          </a:bodyPr>
          <a:lstStyle/>
          <a:p>
            <a:r>
              <a:rPr lang="en-GB" dirty="0" smtClean="0"/>
              <a:t>We ask that the match be postponed due to the rain.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Or</a:t>
            </a:r>
          </a:p>
          <a:p>
            <a:pPr marL="0" indent="0" algn="ctr">
              <a:buNone/>
            </a:pPr>
            <a:endParaRPr lang="en-GB" dirty="0" smtClean="0"/>
          </a:p>
          <a:p>
            <a:r>
              <a:rPr lang="en-GB" dirty="0" smtClean="0"/>
              <a:t>We have asked for the match to be postponed due to the rain.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687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GB" dirty="0" smtClean="0"/>
              <a:t>Which is written in the subjunctive?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2664296"/>
          </a:xfrm>
        </p:spPr>
        <p:txBody>
          <a:bodyPr>
            <a:normAutofit/>
          </a:bodyPr>
          <a:lstStyle/>
          <a:p>
            <a:r>
              <a:rPr lang="en-GB" dirty="0" smtClean="0"/>
              <a:t>Honesty is part of our school rules.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Or</a:t>
            </a:r>
          </a:p>
          <a:p>
            <a:pPr marL="0" indent="0" algn="ctr">
              <a:buNone/>
            </a:pPr>
            <a:endParaRPr lang="en-GB" dirty="0" smtClean="0"/>
          </a:p>
          <a:p>
            <a:r>
              <a:rPr lang="en-GB" dirty="0" smtClean="0"/>
              <a:t>Our school rules require that all children be honest.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687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GB" dirty="0" smtClean="0"/>
              <a:t>Which is written in the subjunctive?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2664296"/>
          </a:xfrm>
        </p:spPr>
        <p:txBody>
          <a:bodyPr>
            <a:normAutofit/>
          </a:bodyPr>
          <a:lstStyle/>
          <a:p>
            <a:r>
              <a:rPr lang="en-GB" dirty="0" smtClean="0"/>
              <a:t>It is essential that the game begin at once.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Or</a:t>
            </a:r>
          </a:p>
          <a:p>
            <a:pPr marL="0" indent="0" algn="ctr">
              <a:buNone/>
            </a:pPr>
            <a:endParaRPr lang="en-GB" dirty="0" smtClean="0"/>
          </a:p>
          <a:p>
            <a:r>
              <a:rPr lang="en-GB" dirty="0" smtClean="0"/>
              <a:t>The game needs to start now.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687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45" y="2332978"/>
            <a:ext cx="8229600" cy="532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I do well in school.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3270" y="3277033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Do well in school!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4670" y="4221088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Hopefully I do well in school this quarter.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6945" y="476672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5400" b="1" i="1" dirty="0" smtClean="0">
                <a:solidFill>
                  <a:srgbClr val="FFC000"/>
                </a:solidFill>
              </a:rPr>
              <a:t>What’s the difference?</a:t>
            </a:r>
            <a:endParaRPr lang="en-US" sz="5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GB" dirty="0" smtClean="0"/>
              <a:t>Which is written in the subjunctive?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2664296"/>
          </a:xfrm>
        </p:spPr>
        <p:txBody>
          <a:bodyPr>
            <a:normAutofit/>
          </a:bodyPr>
          <a:lstStyle/>
          <a:p>
            <a:r>
              <a:rPr lang="en-GB" dirty="0" smtClean="0"/>
              <a:t>Please can Matthew come home at lunchtime?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Or</a:t>
            </a:r>
          </a:p>
          <a:p>
            <a:pPr marL="0" indent="0" algn="ctr">
              <a:buNone/>
            </a:pPr>
            <a:endParaRPr lang="en-GB" dirty="0" smtClean="0"/>
          </a:p>
          <a:p>
            <a:r>
              <a:rPr lang="en-GB" dirty="0" smtClean="0"/>
              <a:t>I request that Matthew be allowed to come home.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687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Beyonce</a:t>
            </a:r>
            <a:r>
              <a:rPr lang="en-GB" dirty="0" smtClean="0"/>
              <a:t> VS Bieber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187624" y="1742718"/>
            <a:ext cx="7056784" cy="4186228"/>
            <a:chOff x="1187624" y="1742718"/>
            <a:chExt cx="7056784" cy="4186228"/>
          </a:xfrm>
        </p:grpSpPr>
        <p:pic>
          <p:nvPicPr>
            <p:cNvPr id="3074" name="Picture 2" descr="http://cdn.images.express.co.uk/img/dynamic/1/590x/bieber-64604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742718"/>
              <a:ext cx="7056784" cy="4186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s://lh3.ggpht.com/NwQ3FT7ydn7k3wZCgYfLPOymxE_g1YxCCobYKufv9ETWI6Vj8LY22B2oxOJKIENsT4U=w3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266" y="2407082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Subjunctiv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1216" y="3531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63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3333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45" y="2332978"/>
            <a:ext cx="8229600" cy="532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Rosa is going to Madrid.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3270" y="3277033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Go to Madrid, Rosa!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4670" y="4221088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I recommend that Rosa go Madrid.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6945" y="476672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5400" b="1" i="1" dirty="0" smtClean="0">
                <a:solidFill>
                  <a:srgbClr val="FFC000"/>
                </a:solidFill>
              </a:rPr>
              <a:t>What’s the difference?</a:t>
            </a:r>
            <a:endParaRPr lang="en-US" sz="5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45" y="2332978"/>
            <a:ext cx="8229600" cy="532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We ate the cookies.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3270" y="3277033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Eat the cookies!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4670" y="4221088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The chef suggests that we eat the cookies.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6945" y="476672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5400" b="1" i="1" dirty="0" smtClean="0">
                <a:solidFill>
                  <a:srgbClr val="FFC000"/>
                </a:solidFill>
              </a:rPr>
              <a:t>What’s the difference?</a:t>
            </a:r>
            <a:endParaRPr lang="en-US" sz="5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26" y="-425810"/>
            <a:ext cx="8229600" cy="1600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Mood #1: The indicative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26" y="1551759"/>
            <a:ext cx="8229600" cy="83554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indicative mood is used to make factual </a:t>
            </a:r>
            <a:r>
              <a:rPr lang="en-US" dirty="0" smtClean="0">
                <a:solidFill>
                  <a:schemeClr val="tx1"/>
                </a:solidFill>
              </a:rPr>
              <a:t>statements.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026" y="2476872"/>
            <a:ext cx="7870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entury Gothic" panose="020B0502020202020204" pitchFamily="34" charset="0"/>
              </a:rPr>
              <a:t>The indicative mood is </a:t>
            </a:r>
            <a:r>
              <a:rPr lang="en-US" sz="2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used </a:t>
            </a:r>
            <a:r>
              <a:rPr lang="en-US" sz="2400" dirty="0">
                <a:solidFill>
                  <a:srgbClr val="333333"/>
                </a:solidFill>
                <a:latin typeface="Century Gothic" panose="020B0502020202020204" pitchFamily="34" charset="0"/>
              </a:rPr>
              <a:t>to talk about facts in the </a:t>
            </a:r>
            <a:r>
              <a:rPr lang="en-US" sz="2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present (present perfect, present progressive), </a:t>
            </a:r>
            <a:r>
              <a:rPr lang="en-US" sz="2400" dirty="0">
                <a:solidFill>
                  <a:srgbClr val="333333"/>
                </a:solidFill>
                <a:latin typeface="Century Gothic" panose="020B0502020202020204" pitchFamily="34" charset="0"/>
              </a:rPr>
              <a:t>past, future, </a:t>
            </a:r>
            <a:r>
              <a:rPr lang="en-US" sz="2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and conditional tense.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148" y="413610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She does the homework.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026" y="482311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She is doing the homework.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653" y="563934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She has done the homework.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0826" y="413610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She did the homework.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0826" y="481705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She will do homework.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401" y="563934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She would do homework.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42973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Ella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hace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la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tarea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.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910" y="51249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Ella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está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haciendo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la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tarea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.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278" y="59404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Ella ha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hecho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la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tarea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.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0826" y="439646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Ella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hizo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la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tarea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.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9710" y="51249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Ella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hará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la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tarea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.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4854" y="59404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Ella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haría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la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tarea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.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13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6002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Mood #2: The imperative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imperative mood makes a request or a command.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238" y="32129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Carlos, do the homework!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502" y="415192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Don’t do the homework.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153302"/>
            <a:ext cx="483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Everyone do the homework, please.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104" y="353106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j-lt"/>
              </a:rPr>
              <a:t>Carlos, ¡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haz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 la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tarea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!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502" y="449934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j-lt"/>
              </a:rPr>
              <a:t>No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hagas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 la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tarea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.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47138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j-lt"/>
              </a:rPr>
              <a:t>Hagan la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tarea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por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 favor.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748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 #3: The subjunctive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79208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subjunctive mood </a:t>
            </a:r>
            <a:r>
              <a:rPr lang="en-US" dirty="0" smtClean="0">
                <a:solidFill>
                  <a:schemeClr val="tx1"/>
                </a:solidFill>
              </a:rPr>
              <a:t>is used to expresses </a:t>
            </a:r>
            <a:r>
              <a:rPr lang="en-US" dirty="0">
                <a:solidFill>
                  <a:schemeClr val="tx1"/>
                </a:solidFill>
              </a:rPr>
              <a:t>a condition which is doubtful or not </a:t>
            </a:r>
            <a:r>
              <a:rPr lang="en-US" dirty="0" smtClean="0">
                <a:solidFill>
                  <a:schemeClr val="tx1"/>
                </a:solidFill>
              </a:rPr>
              <a:t>factual.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244" y="4797152"/>
            <a:ext cx="491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I recommend that you do the homework!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110" y="5115239"/>
            <a:ext cx="470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+mj-lt"/>
              </a:rPr>
              <a:t>Yo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recomiendo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que 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hagas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la 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tarea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.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2066" y="2855766"/>
            <a:ext cx="77203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It </a:t>
            </a:r>
            <a:r>
              <a:rPr lang="en-US" sz="2400" dirty="0" smtClean="0">
                <a:latin typeface="+mj-lt"/>
              </a:rPr>
              <a:t>is used </a:t>
            </a:r>
            <a:r>
              <a:rPr lang="en-US" sz="2400" dirty="0">
                <a:latin typeface="+mj-lt"/>
              </a:rPr>
              <a:t>to express various states of unreality such as wish, emotion, possibility, judgment, opinion, obligation, or action that have not yet occurred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110" y="5680992"/>
            <a:ext cx="491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I hope that the class does the homework!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976" y="5999079"/>
            <a:ext cx="470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+mj-lt"/>
              </a:rPr>
              <a:t>Yo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espero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que la 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clase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haga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la 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tarea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.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230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45" y="2332978"/>
            <a:ext cx="8229600" cy="532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I do well in school.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3270" y="3277033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Do well in school!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4670" y="4221088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Hopefully I do well in school this quarter.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6945" y="476672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5400" b="1" i="1" dirty="0" smtClean="0">
                <a:solidFill>
                  <a:srgbClr val="FFC000"/>
                </a:solidFill>
              </a:rPr>
              <a:t>What’s the difference?</a:t>
            </a:r>
            <a:endParaRPr lang="en-US" sz="5400" b="1" i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8944" y="247570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INDICATIVE!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342186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IMPERATIVE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494867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SUBJUNCTIVE!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90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45" y="2332978"/>
            <a:ext cx="8229600" cy="532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Rosa is going to Madrid.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3270" y="3277033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Go to Madrid, Rosa!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4670" y="4221088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I recommend that Rosa go Madrid.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6945" y="476672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5400" b="1" i="1" dirty="0" smtClean="0">
                <a:solidFill>
                  <a:srgbClr val="FFC000"/>
                </a:solidFill>
              </a:rPr>
              <a:t>What’s the difference?</a:t>
            </a:r>
            <a:endParaRPr lang="en-US" sz="5400" b="1" i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5352" y="249419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INDICATIVE!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91000" y="344035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IMPERATIVE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3168" y="47449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SUBJUNCTIVE!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16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983</TotalTime>
  <Words>715</Words>
  <Application>Microsoft Office PowerPoint</Application>
  <PresentationFormat>On-screen Show (4:3)</PresentationFormat>
  <Paragraphs>114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Palatino Linotype</vt:lpstr>
      <vt:lpstr>Executive</vt:lpstr>
      <vt:lpstr>Three moods of language</vt:lpstr>
      <vt:lpstr>PowerPoint Presentation</vt:lpstr>
      <vt:lpstr>PowerPoint Presentation</vt:lpstr>
      <vt:lpstr>PowerPoint Presentation</vt:lpstr>
      <vt:lpstr>Mood #1: The indicative</vt:lpstr>
      <vt:lpstr>Mood #2: The imperative</vt:lpstr>
      <vt:lpstr>Mood #3: The subjunctive</vt:lpstr>
      <vt:lpstr>PowerPoint Presentation</vt:lpstr>
      <vt:lpstr>PowerPoint Presentation</vt:lpstr>
      <vt:lpstr>PowerPoint Presentation</vt:lpstr>
      <vt:lpstr>Hagan Ahora</vt:lpstr>
      <vt:lpstr>If I were a boy</vt:lpstr>
      <vt:lpstr>Do you know the subjunctive tense in  English?</vt:lpstr>
      <vt:lpstr>That’s ok if you don’t!</vt:lpstr>
      <vt:lpstr>So why don’t we (as English speakers) know how to use the English subjunctive correctly? </vt:lpstr>
      <vt:lpstr>How does this compare to the Spanish subjunctive?</vt:lpstr>
      <vt:lpstr>Which is written in the subjunctive?</vt:lpstr>
      <vt:lpstr>Which is written in the subjunctive?</vt:lpstr>
      <vt:lpstr>Which is written in the subjunctive?</vt:lpstr>
      <vt:lpstr>Which is written in the subjunctive?</vt:lpstr>
      <vt:lpstr>Beyonce VS Bieber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subjunctive form.</dc:title>
  <dc:creator>Hayley Smith</dc:creator>
  <cp:lastModifiedBy>Kelly, Jillian</cp:lastModifiedBy>
  <cp:revision>37</cp:revision>
  <dcterms:created xsi:type="dcterms:W3CDTF">2016-04-14T20:10:41Z</dcterms:created>
  <dcterms:modified xsi:type="dcterms:W3CDTF">2018-01-08T16:50:28Z</dcterms:modified>
</cp:coreProperties>
</file>