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5" r:id="rId6"/>
    <p:sldId id="266" r:id="rId7"/>
    <p:sldId id="263" r:id="rId8"/>
    <p:sldId id="267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94660"/>
  </p:normalViewPr>
  <p:slideViewPr>
    <p:cSldViewPr>
      <p:cViewPr>
        <p:scale>
          <a:sx n="100" d="100"/>
          <a:sy n="100" d="100"/>
        </p:scale>
        <p:origin x="-48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21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246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30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77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66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01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00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45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09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58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40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D9BAA-1614-46E7-A082-FD27FAF2C698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D537C-A2A5-474D-AA10-3DE24D2A1B2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088" y="17526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u="sng" dirty="0" smtClean="0"/>
              <a:t>POSSESSIVE PRONOUNS</a:t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dirty="0" smtClean="0"/>
              <a:t>“It is not yours, it is mine!”</a:t>
            </a:r>
          </a:p>
        </p:txBody>
      </p:sp>
      <p:pic>
        <p:nvPicPr>
          <p:cNvPr id="205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52400"/>
            <a:ext cx="88106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5311775"/>
            <a:ext cx="88106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5334000"/>
            <a:ext cx="88106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84150"/>
            <a:ext cx="8604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65750"/>
            <a:ext cx="8604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5365750"/>
            <a:ext cx="8620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-61913"/>
            <a:ext cx="189865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What is the difference between a possessive adjective and a possessive pronoun?</a:t>
            </a:r>
            <a:endParaRPr lang="es-ES" sz="2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1752600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 possessive adjective describes who possesses a noun, i.e. it is </a:t>
            </a:r>
            <a:r>
              <a:rPr lang="en-GB" b="1" u="sng" dirty="0" smtClean="0">
                <a:solidFill>
                  <a:schemeClr val="tx1"/>
                </a:solidFill>
              </a:rPr>
              <a:t>my</a:t>
            </a:r>
            <a:r>
              <a:rPr lang="en-GB" dirty="0" smtClean="0">
                <a:solidFill>
                  <a:schemeClr val="tx1"/>
                </a:solidFill>
              </a:rPr>
              <a:t> pen.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 possessive pronoun replaces the noun and indicates possession of a pre-mentioned noun, i.e. it is </a:t>
            </a:r>
            <a:r>
              <a:rPr lang="en-GB" b="1" u="sng" dirty="0" smtClean="0">
                <a:solidFill>
                  <a:schemeClr val="tx1"/>
                </a:solidFill>
              </a:rPr>
              <a:t>mine</a:t>
            </a:r>
            <a:r>
              <a:rPr lang="en-GB" dirty="0" smtClean="0">
                <a:solidFill>
                  <a:schemeClr val="tx1"/>
                </a:solidFill>
              </a:rPr>
              <a:t> (the pen I just mentioned).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03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4000" cy="6655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GB" sz="2800" b="1" u="sng" dirty="0" smtClean="0"/>
              <a:t>Possessive Adjectives</a:t>
            </a:r>
            <a:br>
              <a:rPr lang="en-GB" sz="2800" b="1" u="sng" dirty="0" smtClean="0"/>
            </a:br>
            <a:r>
              <a:rPr lang="en-GB" sz="2800" dirty="0" smtClean="0"/>
              <a:t>“</a:t>
            </a:r>
            <a:r>
              <a:rPr lang="es-ES" sz="2800" dirty="0" err="1" smtClean="0"/>
              <a:t>This</a:t>
            </a:r>
            <a:r>
              <a:rPr lang="es-ES" sz="2800" dirty="0" smtClean="0"/>
              <a:t> </a:t>
            </a:r>
            <a:r>
              <a:rPr lang="es-ES" sz="2800" dirty="0" err="1"/>
              <a:t>is</a:t>
            </a:r>
            <a:r>
              <a:rPr lang="es-ES" sz="2800" dirty="0"/>
              <a:t> </a:t>
            </a:r>
            <a:r>
              <a:rPr lang="es-ES" sz="2800" dirty="0" err="1"/>
              <a:t>not</a:t>
            </a:r>
            <a:r>
              <a:rPr lang="es-ES" sz="2800" dirty="0"/>
              <a:t> </a:t>
            </a:r>
            <a:r>
              <a:rPr lang="es-ES" sz="2800" dirty="0" err="1"/>
              <a:t>your</a:t>
            </a:r>
            <a:r>
              <a:rPr lang="es-ES" sz="2800" dirty="0"/>
              <a:t> pen! </a:t>
            </a:r>
            <a:r>
              <a:rPr lang="es-ES" sz="2800" dirty="0" err="1"/>
              <a:t>It</a:t>
            </a:r>
            <a:r>
              <a:rPr lang="es-ES" sz="2800" dirty="0"/>
              <a:t> </a:t>
            </a:r>
            <a:r>
              <a:rPr lang="es-ES" sz="2800" dirty="0" err="1"/>
              <a:t>is</a:t>
            </a:r>
            <a:r>
              <a:rPr lang="es-ES" sz="2800" dirty="0"/>
              <a:t> </a:t>
            </a:r>
            <a:r>
              <a:rPr lang="es-ES" sz="2800" dirty="0" err="1"/>
              <a:t>my</a:t>
            </a:r>
            <a:r>
              <a:rPr lang="es-ES" sz="2800" dirty="0"/>
              <a:t> pen</a:t>
            </a:r>
            <a:r>
              <a:rPr lang="es-ES" sz="2800" dirty="0" smtClean="0"/>
              <a:t>!”</a:t>
            </a:r>
            <a:r>
              <a:rPr lang="es-ES" sz="2800" dirty="0"/>
              <a:t/>
            </a:r>
            <a:br>
              <a:rPr lang="es-ES" sz="2800" dirty="0"/>
            </a:br>
            <a:endParaRPr lang="es-ES" sz="2800" dirty="0"/>
          </a:p>
        </p:txBody>
      </p:sp>
      <p:sp>
        <p:nvSpPr>
          <p:cNvPr id="3" name="Rectangle 2"/>
          <p:cNvSpPr/>
          <p:nvPr/>
        </p:nvSpPr>
        <p:spPr>
          <a:xfrm>
            <a:off x="359532" y="5157192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63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GB" sz="3200" b="1" u="sng" dirty="0" smtClean="0"/>
              <a:t>Possessive Pronouns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s-ES" sz="3200" dirty="0" err="1"/>
              <a:t>It</a:t>
            </a:r>
            <a:r>
              <a:rPr lang="es-ES" sz="3200" dirty="0"/>
              <a:t> </a:t>
            </a:r>
            <a:r>
              <a:rPr lang="es-ES" sz="3200" dirty="0" err="1"/>
              <a:t>is</a:t>
            </a:r>
            <a:r>
              <a:rPr lang="es-ES" sz="3200" dirty="0"/>
              <a:t> </a:t>
            </a:r>
            <a:r>
              <a:rPr lang="es-ES" sz="3200" dirty="0" err="1"/>
              <a:t>not</a:t>
            </a:r>
            <a:r>
              <a:rPr lang="es-ES" sz="3200" dirty="0"/>
              <a:t> </a:t>
            </a:r>
            <a:r>
              <a:rPr lang="es-ES" sz="3200" dirty="0" err="1"/>
              <a:t>yours</a:t>
            </a:r>
            <a:r>
              <a:rPr lang="es-ES" sz="3200" dirty="0"/>
              <a:t>! </a:t>
            </a:r>
            <a:r>
              <a:rPr lang="es-ES" sz="3200" dirty="0" err="1"/>
              <a:t>It</a:t>
            </a:r>
            <a:r>
              <a:rPr lang="es-ES" sz="3200" dirty="0"/>
              <a:t> </a:t>
            </a:r>
            <a:r>
              <a:rPr lang="es-ES" sz="3200" dirty="0" err="1"/>
              <a:t>is</a:t>
            </a:r>
            <a:r>
              <a:rPr lang="es-ES" sz="3200" dirty="0"/>
              <a:t> mine!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5157192"/>
            <a:ext cx="84969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possessive pronoun must agree in number and gender with the noun it replaces.</a:t>
            </a:r>
          </a:p>
          <a:p>
            <a:r>
              <a:rPr lang="en-US" dirty="0" smtClean="0"/>
              <a:t> Possessive pronouns are accompanied by definite articles.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carro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el </a:t>
            </a:r>
            <a:r>
              <a:rPr lang="en-US" dirty="0" err="1" smtClean="0">
                <a:sym typeface="Wingdings" panose="05000000000000000000" pitchFamily="2" charset="2"/>
              </a:rPr>
              <a:t>mío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sym typeface="Wingdings" panose="05000000000000000000" pitchFamily="2" charset="2"/>
              </a:rPr>
              <a:t>Mi</a:t>
            </a:r>
            <a:r>
              <a:rPr lang="en-US" dirty="0" smtClean="0">
                <a:sym typeface="Wingdings" panose="05000000000000000000" pitchFamily="2" charset="2"/>
              </a:rPr>
              <a:t> casa  la </a:t>
            </a:r>
            <a:r>
              <a:rPr lang="en-US" dirty="0" err="1" smtClean="0">
                <a:sym typeface="Wingdings" panose="05000000000000000000" pitchFamily="2" charset="2"/>
              </a:rPr>
              <a:t>mía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 smtClean="0">
                <a:sym typeface="Wingdings" panose="05000000000000000000" pitchFamily="2" charset="2"/>
              </a:rPr>
              <a:t>Mis</a:t>
            </a:r>
            <a:r>
              <a:rPr lang="en-US" dirty="0" smtClean="0">
                <a:sym typeface="Wingdings" panose="05000000000000000000" pitchFamily="2" charset="2"/>
              </a:rPr>
              <a:t> amigos  los </a:t>
            </a:r>
            <a:r>
              <a:rPr lang="en-US" dirty="0" err="1" smtClean="0">
                <a:sym typeface="Wingdings" panose="05000000000000000000" pitchFamily="2" charset="2"/>
              </a:rPr>
              <a:t>míos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US" dirty="0">
                <a:sym typeface="Wingdings" panose="05000000000000000000" pitchFamily="2" charset="2"/>
              </a:rPr>
              <a:t>Since the form of el </a:t>
            </a:r>
            <a:r>
              <a:rPr lang="en-US" dirty="0" err="1">
                <a:sym typeface="Wingdings" panose="05000000000000000000" pitchFamily="2" charset="2"/>
              </a:rPr>
              <a:t>suyo</a:t>
            </a:r>
            <a:r>
              <a:rPr lang="en-US" dirty="0">
                <a:sym typeface="Wingdings" panose="05000000000000000000" pitchFamily="2" charset="2"/>
              </a:rPr>
              <a:t> can refer to so many people, the meaning of el </a:t>
            </a:r>
            <a:r>
              <a:rPr lang="en-US" dirty="0" err="1">
                <a:sym typeface="Wingdings" panose="05000000000000000000" pitchFamily="2" charset="2"/>
              </a:rPr>
              <a:t>suyo</a:t>
            </a:r>
            <a:r>
              <a:rPr lang="en-US" dirty="0">
                <a:sym typeface="Wingdings" panose="05000000000000000000" pitchFamily="2" charset="2"/>
              </a:rPr>
              <a:t> is not </a:t>
            </a:r>
            <a:r>
              <a:rPr lang="en-US" dirty="0" smtClean="0">
                <a:sym typeface="Wingdings" panose="05000000000000000000" pitchFamily="2" charset="2"/>
              </a:rPr>
              <a:t>always </a:t>
            </a:r>
            <a:r>
              <a:rPr lang="en-US" dirty="0">
                <a:sym typeface="Wingdings" panose="05000000000000000000" pitchFamily="2" charset="2"/>
              </a:rPr>
              <a:t>clear.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5032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908720"/>
            <a:ext cx="7200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Mi</a:t>
            </a:r>
            <a:r>
              <a:rPr lang="en-US" sz="2000" dirty="0" smtClean="0"/>
              <a:t> casa y </a:t>
            </a:r>
            <a:r>
              <a:rPr lang="en-US" sz="2000" dirty="0" err="1" smtClean="0"/>
              <a:t>tu</a:t>
            </a:r>
            <a:r>
              <a:rPr lang="en-US" sz="2000" dirty="0" smtClean="0"/>
              <a:t> casa </a:t>
            </a:r>
            <a:r>
              <a:rPr lang="en-US" sz="2000" dirty="0" smtClean="0">
                <a:sym typeface="Wingdings" panose="05000000000000000000" pitchFamily="2" charset="2"/>
              </a:rPr>
              <a:t> la </a:t>
            </a:r>
            <a:r>
              <a:rPr lang="en-US" sz="2000" dirty="0" err="1" smtClean="0">
                <a:sym typeface="Wingdings" panose="05000000000000000000" pitchFamily="2" charset="2"/>
              </a:rPr>
              <a:t>mía</a:t>
            </a:r>
            <a:r>
              <a:rPr lang="en-US" sz="2000" dirty="0" smtClean="0">
                <a:sym typeface="Wingdings" panose="05000000000000000000" pitchFamily="2" charset="2"/>
              </a:rPr>
              <a:t> y la </a:t>
            </a:r>
            <a:r>
              <a:rPr lang="en-US" sz="2000" dirty="0" err="1" smtClean="0">
                <a:sym typeface="Wingdings" panose="05000000000000000000" pitchFamily="2" charset="2"/>
              </a:rPr>
              <a:t>tuya</a:t>
            </a:r>
            <a:endParaRPr lang="en-US" sz="2000" dirty="0" smtClean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sym typeface="Wingdings" panose="05000000000000000000" pitchFamily="2" charset="2"/>
              </a:rPr>
              <a:t>Mi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carro</a:t>
            </a:r>
            <a:r>
              <a:rPr lang="en-US" sz="2000" dirty="0" smtClean="0">
                <a:sym typeface="Wingdings" panose="05000000000000000000" pitchFamily="2" charset="2"/>
              </a:rPr>
              <a:t> y </a:t>
            </a:r>
            <a:r>
              <a:rPr lang="en-US" sz="2000" dirty="0" err="1" smtClean="0">
                <a:sym typeface="Wingdings" panose="05000000000000000000" pitchFamily="2" charset="2"/>
              </a:rPr>
              <a:t>tu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carro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sym typeface="Wingdings" panose="05000000000000000000" pitchFamily="2" charset="2"/>
              </a:rPr>
              <a:t>Mi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maleta</a:t>
            </a:r>
            <a:r>
              <a:rPr lang="en-US" sz="2000" dirty="0" smtClean="0">
                <a:sym typeface="Wingdings" panose="05000000000000000000" pitchFamily="2" charset="2"/>
              </a:rPr>
              <a:t> y la </a:t>
            </a:r>
            <a:r>
              <a:rPr lang="en-US" sz="2000" dirty="0" err="1" smtClean="0">
                <a:sym typeface="Wingdings" panose="05000000000000000000" pitchFamily="2" charset="2"/>
              </a:rPr>
              <a:t>maleta</a:t>
            </a:r>
            <a:r>
              <a:rPr lang="en-US" sz="2000" dirty="0" smtClean="0">
                <a:sym typeface="Wingdings" panose="05000000000000000000" pitchFamily="2" charset="2"/>
              </a:rPr>
              <a:t> de Enrique </a:t>
            </a:r>
          </a:p>
          <a:p>
            <a:pPr marL="342900" indent="-342900">
              <a:buAutoNum type="arabicPeriod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sym typeface="Wingdings" panose="05000000000000000000" pitchFamily="2" charset="2"/>
              </a:rPr>
              <a:t>Tu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boleto</a:t>
            </a:r>
            <a:r>
              <a:rPr lang="en-US" sz="2000" dirty="0" smtClean="0">
                <a:sym typeface="Wingdings" panose="05000000000000000000" pitchFamily="2" charset="2"/>
              </a:rPr>
              <a:t> y </a:t>
            </a:r>
            <a:r>
              <a:rPr lang="en-US" sz="2000" dirty="0" err="1" smtClean="0">
                <a:sym typeface="Wingdings" panose="05000000000000000000" pitchFamily="2" charset="2"/>
              </a:rPr>
              <a:t>mis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boletos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sym typeface="Wingdings" panose="05000000000000000000" pitchFamily="2" charset="2"/>
              </a:rPr>
              <a:t>Nuestras</a:t>
            </a:r>
            <a:r>
              <a:rPr lang="en-US" sz="2000" dirty="0" smtClean="0">
                <a:sym typeface="Wingdings" panose="05000000000000000000" pitchFamily="2" charset="2"/>
              </a:rPr>
              <a:t> ideas y </a:t>
            </a:r>
            <a:r>
              <a:rPr lang="en-US" sz="2000" dirty="0" err="1" smtClean="0">
                <a:sym typeface="Wingdings" panose="05000000000000000000" pitchFamily="2" charset="2"/>
              </a:rPr>
              <a:t>tu</a:t>
            </a:r>
            <a:r>
              <a:rPr lang="en-US" sz="2000" dirty="0" smtClean="0">
                <a:sym typeface="Wingdings" panose="05000000000000000000" pitchFamily="2" charset="2"/>
              </a:rPr>
              <a:t> idea</a:t>
            </a: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sym typeface="Wingdings" panose="05000000000000000000" pitchFamily="2" charset="2"/>
              </a:rPr>
              <a:t>Mis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profesores</a:t>
            </a:r>
            <a:r>
              <a:rPr lang="en-US" sz="2000" dirty="0" smtClean="0">
                <a:sym typeface="Wingdings" panose="05000000000000000000" pitchFamily="2" charset="2"/>
              </a:rPr>
              <a:t> y los </a:t>
            </a:r>
            <a:r>
              <a:rPr lang="en-US" sz="2000" dirty="0" err="1" smtClean="0">
                <a:sym typeface="Wingdings" panose="05000000000000000000" pitchFamily="2" charset="2"/>
              </a:rPr>
              <a:t>profesores</a:t>
            </a:r>
            <a:r>
              <a:rPr lang="en-US" sz="2000" dirty="0" smtClean="0">
                <a:sym typeface="Wingdings" panose="05000000000000000000" pitchFamily="2" charset="2"/>
              </a:rPr>
              <a:t> de mi </a:t>
            </a:r>
            <a:r>
              <a:rPr lang="en-US" sz="2000" dirty="0" err="1" smtClean="0">
                <a:sym typeface="Wingdings" panose="05000000000000000000" pitchFamily="2" charset="2"/>
              </a:rPr>
              <a:t>hermano</a:t>
            </a:r>
            <a:endParaRPr lang="en-US" sz="2000" dirty="0" smtClean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5983" y="260648"/>
            <a:ext cx="1325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ym typeface="Wingdings" panose="05000000000000000000" pitchFamily="2" charset="2"/>
              </a:rPr>
              <a:t>Completen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7924800" cy="1143000"/>
          </a:xfrm>
        </p:spPr>
        <p:txBody>
          <a:bodyPr/>
          <a:lstStyle/>
          <a:p>
            <a:pPr algn="l" eaLnBrk="1" hangingPunct="1"/>
            <a:r>
              <a:rPr lang="en-US" sz="1800" b="1" dirty="0" smtClean="0">
                <a:solidFill>
                  <a:schemeClr val="tx1"/>
                </a:solidFill>
              </a:rPr>
              <a:t>Establish the gender of the noun and then write the correct 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possessive pronoun  in the blank provided. See if you can translate it as well.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609600"/>
            <a:ext cx="7696200" cy="5943600"/>
          </a:xfrm>
        </p:spPr>
        <p:txBody>
          <a:bodyPr/>
          <a:lstStyle/>
          <a:p>
            <a:pPr marL="514350" indent="-514350" eaLnBrk="1" hangingPunct="1">
              <a:buFontTx/>
              <a:buAutoNum type="alphaLcPeriod"/>
            </a:pPr>
            <a:r>
              <a:rPr lang="fr-FR" dirty="0" smtClean="0"/>
              <a:t>El </a:t>
            </a:r>
            <a:r>
              <a:rPr lang="fr-FR" dirty="0" err="1" smtClean="0"/>
              <a:t>barco</a:t>
            </a:r>
            <a:r>
              <a:rPr lang="fr-FR" dirty="0" smtClean="0"/>
              <a:t> es _________. (</a:t>
            </a:r>
            <a:r>
              <a:rPr lang="fr-FR" dirty="0" err="1" smtClean="0"/>
              <a:t>hers</a:t>
            </a:r>
            <a:r>
              <a:rPr lang="fr-FR" dirty="0"/>
              <a:t>)</a:t>
            </a:r>
            <a:endParaRPr lang="fr-FR" dirty="0" smtClean="0"/>
          </a:p>
          <a:p>
            <a:pPr marL="514350" indent="-514350">
              <a:buFontTx/>
              <a:buAutoNum type="alphaLcPeriod"/>
            </a:pPr>
            <a:r>
              <a:rPr lang="fr-FR" dirty="0" smtClean="0"/>
              <a:t>Los </a:t>
            </a:r>
            <a:r>
              <a:rPr lang="fr-FR" dirty="0" err="1" smtClean="0"/>
              <a:t>trenes</a:t>
            </a:r>
            <a:r>
              <a:rPr lang="fr-FR" dirty="0" smtClean="0"/>
              <a:t> </a:t>
            </a:r>
            <a:r>
              <a:rPr lang="es-ES" dirty="0" smtClean="0"/>
              <a:t>rápidos son </a:t>
            </a:r>
            <a:r>
              <a:rPr lang="fr-FR" dirty="0" smtClean="0"/>
              <a:t>___________. (ours)</a:t>
            </a:r>
          </a:p>
          <a:p>
            <a:pPr marL="514350" indent="-514350">
              <a:buFontTx/>
              <a:buAutoNum type="alphaLcPeriod"/>
            </a:pPr>
            <a:r>
              <a:rPr lang="fr-FR" dirty="0" smtClean="0"/>
              <a:t>La </a:t>
            </a:r>
            <a:r>
              <a:rPr lang="fr-FR" dirty="0" err="1" smtClean="0"/>
              <a:t>camisa</a:t>
            </a:r>
            <a:r>
              <a:rPr lang="fr-FR" dirty="0" smtClean="0"/>
              <a:t> es _________. (</a:t>
            </a:r>
            <a:r>
              <a:rPr lang="fr-FR" dirty="0" err="1" smtClean="0"/>
              <a:t>his</a:t>
            </a:r>
            <a:r>
              <a:rPr lang="fr-FR" dirty="0" smtClean="0"/>
              <a:t>)</a:t>
            </a:r>
          </a:p>
          <a:p>
            <a:pPr marL="514350" indent="-514350">
              <a:buFontTx/>
              <a:buAutoNum type="alphaLcPeriod"/>
            </a:pPr>
            <a:r>
              <a:rPr lang="fr-FR" dirty="0" smtClean="0"/>
              <a:t>El libro </a:t>
            </a:r>
            <a:r>
              <a:rPr lang="fr-FR" dirty="0" err="1" smtClean="0"/>
              <a:t>interesante</a:t>
            </a:r>
            <a:r>
              <a:rPr lang="fr-FR" dirty="0" smtClean="0"/>
              <a:t> es _________. (</a:t>
            </a:r>
            <a:r>
              <a:rPr lang="fr-FR" dirty="0" err="1" smtClean="0"/>
              <a:t>yours</a:t>
            </a:r>
            <a:r>
              <a:rPr lang="fr-FR" dirty="0" smtClean="0"/>
              <a:t> – S)</a:t>
            </a:r>
          </a:p>
          <a:p>
            <a:pPr marL="514350" indent="-514350">
              <a:buFontTx/>
              <a:buAutoNum type="alphaLcPeriod"/>
            </a:pPr>
            <a:r>
              <a:rPr lang="fr-FR" dirty="0" smtClean="0"/>
              <a:t>Las </a:t>
            </a:r>
            <a:r>
              <a:rPr lang="fr-FR" dirty="0" err="1" smtClean="0"/>
              <a:t>patatas</a:t>
            </a:r>
            <a:r>
              <a:rPr lang="fr-FR" dirty="0" smtClean="0"/>
              <a:t> fritas </a:t>
            </a:r>
            <a:r>
              <a:rPr lang="fr-FR" dirty="0" smtClean="0">
                <a:cs typeface="Arial" charset="0"/>
              </a:rPr>
              <a:t>son </a:t>
            </a:r>
            <a:r>
              <a:rPr lang="fr-FR" dirty="0" smtClean="0"/>
              <a:t>___________. (mine)</a:t>
            </a:r>
            <a:endParaRPr lang="fr-FR" dirty="0" smtClean="0">
              <a:cs typeface="Arial" charset="0"/>
            </a:endParaRP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2655849" y="557355"/>
            <a:ext cx="19146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dirty="0" smtClean="0">
                <a:solidFill>
                  <a:srgbClr val="0000FF"/>
                </a:solidFill>
              </a:rPr>
              <a:t>el </a:t>
            </a:r>
            <a:r>
              <a:rPr lang="en-GB" sz="2800" b="1" dirty="0" err="1" smtClean="0">
                <a:solidFill>
                  <a:srgbClr val="0000FF"/>
                </a:solidFill>
              </a:rPr>
              <a:t>suyo</a:t>
            </a:r>
            <a:endParaRPr lang="en-GB" sz="2800" b="1" dirty="0">
              <a:solidFill>
                <a:srgbClr val="0000FF"/>
              </a:solidFill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4355976" y="1069973"/>
            <a:ext cx="2706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dirty="0" smtClean="0">
                <a:solidFill>
                  <a:srgbClr val="0000FF"/>
                </a:solidFill>
              </a:rPr>
              <a:t>lo</a:t>
            </a:r>
            <a:r>
              <a:rPr lang="en-GB" sz="2400" b="1" dirty="0" smtClean="0">
                <a:solidFill>
                  <a:srgbClr val="006600"/>
                </a:solidFill>
              </a:rPr>
              <a:t>s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nuestro</a:t>
            </a:r>
            <a:r>
              <a:rPr lang="en-GB" sz="2400" b="1" dirty="0" err="1" smtClean="0">
                <a:solidFill>
                  <a:srgbClr val="006600"/>
                </a:solidFill>
              </a:rPr>
              <a:t>s</a:t>
            </a:r>
            <a:endParaRPr lang="en-GB" sz="2400" b="1" dirty="0">
              <a:solidFill>
                <a:srgbClr val="006600"/>
              </a:solidFill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359538" y="2085763"/>
            <a:ext cx="13942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dirty="0" smtClean="0">
                <a:solidFill>
                  <a:srgbClr val="0000FF"/>
                </a:solidFill>
              </a:rPr>
              <a:t>el </a:t>
            </a:r>
            <a:r>
              <a:rPr lang="en-GB" sz="2400" b="1" dirty="0" err="1" smtClean="0">
                <a:solidFill>
                  <a:srgbClr val="0000FF"/>
                </a:solidFill>
              </a:rPr>
              <a:t>tuyo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4211960" y="2636912"/>
            <a:ext cx="2706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dirty="0" err="1" smtClean="0">
                <a:solidFill>
                  <a:srgbClr val="FF0000"/>
                </a:solidFill>
              </a:rPr>
              <a:t>la</a:t>
            </a:r>
            <a:r>
              <a:rPr lang="en-GB" sz="2400" b="1" dirty="0" err="1" smtClean="0">
                <a:solidFill>
                  <a:srgbClr val="006600"/>
                </a:solidFill>
              </a:rPr>
              <a:t>s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mía</a:t>
            </a:r>
            <a:r>
              <a:rPr lang="en-GB" sz="2400" b="1" dirty="0" err="1" smtClean="0">
                <a:solidFill>
                  <a:srgbClr val="006600"/>
                </a:solidFill>
              </a:rPr>
              <a:t>s</a:t>
            </a:r>
            <a:endParaRPr lang="en-GB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3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12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404664"/>
            <a:ext cx="7992888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Use </a:t>
            </a:r>
            <a:r>
              <a:rPr lang="en-US" b="1" dirty="0"/>
              <a:t>the corresponding article (el, la, los or las) with the pronoun except when the verb is a form of </a:t>
            </a:r>
            <a:r>
              <a:rPr lang="en-US" b="1" dirty="0" err="1"/>
              <a:t>ser</a:t>
            </a:r>
            <a:r>
              <a:rPr lang="en-US" b="1" dirty="0"/>
              <a:t> (soy, </a:t>
            </a:r>
            <a:r>
              <a:rPr lang="en-US" b="1" dirty="0" err="1"/>
              <a:t>eres</a:t>
            </a:r>
            <a:r>
              <a:rPr lang="en-US" b="1" dirty="0"/>
              <a:t>, </a:t>
            </a:r>
            <a:r>
              <a:rPr lang="en-US" b="1" dirty="0" err="1" smtClean="0"/>
              <a:t>es</a:t>
            </a:r>
            <a:r>
              <a:rPr lang="en-US" b="1" dirty="0" smtClean="0"/>
              <a:t>, </a:t>
            </a:r>
            <a:r>
              <a:rPr lang="en-US" b="1" dirty="0" err="1"/>
              <a:t>somos</a:t>
            </a:r>
            <a:r>
              <a:rPr lang="en-US" b="1" dirty="0"/>
              <a:t>, son) and there is no choice among the possessed objects</a:t>
            </a:r>
            <a:r>
              <a:rPr lang="en-US" b="1" dirty="0" smtClean="0"/>
              <a:t>.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7544" y="2276872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For example</a:t>
            </a:r>
            <a:r>
              <a:rPr lang="en-US" sz="2800" i="1" dirty="0" smtClean="0"/>
              <a:t>...</a:t>
            </a:r>
          </a:p>
          <a:p>
            <a:endParaRPr lang="en-US" sz="2800" dirty="0"/>
          </a:p>
          <a:p>
            <a:r>
              <a:rPr lang="en-US" sz="2800" dirty="0"/>
              <a:t>The book is his. El </a:t>
            </a:r>
            <a:r>
              <a:rPr lang="en-US" sz="2800" dirty="0" err="1"/>
              <a:t>libro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suyo</a:t>
            </a:r>
            <a:r>
              <a:rPr lang="en-US" sz="2800" dirty="0"/>
              <a:t>. </a:t>
            </a:r>
            <a:r>
              <a:rPr lang="en-US" sz="2800" i="1" dirty="0"/>
              <a:t>(Uses </a:t>
            </a:r>
            <a:r>
              <a:rPr lang="en-US" sz="2800" i="1" dirty="0" err="1"/>
              <a:t>ser</a:t>
            </a:r>
            <a:r>
              <a:rPr lang="en-US" sz="2800" i="1" dirty="0"/>
              <a:t>, no choice of possessed objects</a:t>
            </a:r>
            <a:r>
              <a:rPr lang="en-US" sz="2800" i="1" dirty="0" smtClean="0"/>
              <a:t>.)</a:t>
            </a:r>
          </a:p>
          <a:p>
            <a:endParaRPr lang="en-US" sz="2800" dirty="0"/>
          </a:p>
          <a:p>
            <a:r>
              <a:rPr lang="en-US" sz="2800" dirty="0"/>
              <a:t>The book is yours or his. </a:t>
            </a:r>
            <a:r>
              <a:rPr lang="es-ES_tradnl" sz="2800" dirty="0"/>
              <a:t>El libro es el tuyo o el suyo. </a:t>
            </a:r>
            <a:r>
              <a:rPr lang="en-US" sz="2800" i="1" dirty="0"/>
              <a:t>(Uses </a:t>
            </a:r>
            <a:r>
              <a:rPr lang="en-US" sz="2800" i="1" dirty="0" err="1"/>
              <a:t>ser</a:t>
            </a:r>
            <a:r>
              <a:rPr lang="en-US" sz="2800" i="1" dirty="0"/>
              <a:t>, but there is a choice, so it needs the article</a:t>
            </a:r>
            <a:r>
              <a:rPr lang="en-US" sz="2800" i="1" dirty="0" smtClean="0"/>
              <a:t>)</a:t>
            </a:r>
          </a:p>
          <a:p>
            <a:endParaRPr lang="en-US" sz="2800" dirty="0"/>
          </a:p>
          <a:p>
            <a:r>
              <a:rPr lang="es-ES_tradnl" sz="2800" dirty="0" err="1"/>
              <a:t>Where</a:t>
            </a:r>
            <a:r>
              <a:rPr lang="es-ES_tradnl" sz="2800" dirty="0"/>
              <a:t> are </a:t>
            </a:r>
            <a:r>
              <a:rPr lang="es-ES_tradnl" sz="2800" dirty="0" err="1"/>
              <a:t>yours</a:t>
            </a:r>
            <a:r>
              <a:rPr lang="es-ES_tradnl" sz="2800" dirty="0"/>
              <a:t>? ¿Dónde están los tuyos? </a:t>
            </a:r>
            <a:r>
              <a:rPr lang="en-US" sz="2800" i="1" dirty="0"/>
              <a:t>(Doesn’t use </a:t>
            </a:r>
            <a:r>
              <a:rPr lang="en-US" sz="2800" i="1" dirty="0" err="1"/>
              <a:t>ser</a:t>
            </a:r>
            <a:r>
              <a:rPr lang="en-US" sz="2800" i="1" dirty="0"/>
              <a:t>, so it needs the article.)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834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349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POSSESSIVE PRONOUNS  “It is not yours, it is mine!”</vt:lpstr>
      <vt:lpstr>What is the difference between a possessive adjective and a possessive pronoun?</vt:lpstr>
      <vt:lpstr>Possessive Adjectives “This is not your pen! It is my pen!” </vt:lpstr>
      <vt:lpstr>Possessive Pronouns It is not yours! It is mine!</vt:lpstr>
      <vt:lpstr>PowerPoint Presentation</vt:lpstr>
      <vt:lpstr>PowerPoint Presentation</vt:lpstr>
      <vt:lpstr>Establish the gender of the noun and then write the correct  possessive pronoun  in the blank provided. See if you can translate it as well.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SPANISH: POSSESSIVE PRONOUNS  “It is not yours, it is mine!”</dc:title>
  <dc:creator>Darby, Robert (Staff)</dc:creator>
  <cp:lastModifiedBy>Kelly, Jillian</cp:lastModifiedBy>
  <cp:revision>15</cp:revision>
  <dcterms:created xsi:type="dcterms:W3CDTF">2012-03-18T15:15:10Z</dcterms:created>
  <dcterms:modified xsi:type="dcterms:W3CDTF">2017-03-15T16:46:21Z</dcterms:modified>
</cp:coreProperties>
</file>